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797675" cy="9926638"/>
  <p:embeddedFontLst>
    <p:embeddedFont>
      <p:font typeface="Arapey Bold" panose="020B0604020202020204" charset="0"/>
      <p:regular r:id="rId3"/>
    </p:embeddedFont>
    <p:embeddedFont>
      <p:font typeface="Bai Jamjuree Bold" panose="020B0604020202020204" charset="-34"/>
      <p:regular r:id="rId4"/>
    </p:embeddedFont>
    <p:embeddedFont>
      <p:font typeface="Montserrat Classic Bold" panose="020B0604020202020204" charset="0"/>
      <p:regular r:id="rId5"/>
    </p:embeddedFont>
    <p:embeddedFont>
      <p:font typeface="Phongphrai Bold" panose="020B0604020202020204" charset="-34"/>
      <p:regular r:id="rId6"/>
    </p:embeddedFont>
    <p:embeddedFont>
      <p:font typeface="Prompt Bold" panose="020B0604020202020204" charset="-34"/>
      <p:regular r:id="rId7"/>
    </p:embeddedFont>
    <p:embeddedFont>
      <p:font typeface="TH SarabunPSK" panose="020B0500040200020003" pitchFamily="34" charset="-34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224" y="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 flipV="1">
            <a:off x="38847" y="5587171"/>
            <a:ext cx="1246101" cy="2515025"/>
          </a:xfrm>
          <a:custGeom>
            <a:avLst/>
            <a:gdLst/>
            <a:ahLst/>
            <a:cxnLst/>
            <a:rect l="l" t="t" r="r" b="b"/>
            <a:pathLst>
              <a:path w="1246101" h="2515025">
                <a:moveTo>
                  <a:pt x="0" y="2515025"/>
                </a:moveTo>
                <a:lnTo>
                  <a:pt x="1246101" y="2515025"/>
                </a:lnTo>
                <a:lnTo>
                  <a:pt x="1246101" y="0"/>
                </a:lnTo>
                <a:lnTo>
                  <a:pt x="0" y="0"/>
                </a:lnTo>
                <a:lnTo>
                  <a:pt x="0" y="2515025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t="-99728" r="-303115"/>
            </a:stretch>
          </a:blipFill>
        </p:spPr>
      </p:sp>
      <p:sp>
        <p:nvSpPr>
          <p:cNvPr id="3" name="Freeform 3"/>
          <p:cNvSpPr/>
          <p:nvPr/>
        </p:nvSpPr>
        <p:spPr>
          <a:xfrm rot="-8100000" flipV="1">
            <a:off x="884866" y="5219853"/>
            <a:ext cx="1246101" cy="5023226"/>
          </a:xfrm>
          <a:custGeom>
            <a:avLst/>
            <a:gdLst/>
            <a:ahLst/>
            <a:cxnLst/>
            <a:rect l="l" t="t" r="r" b="b"/>
            <a:pathLst>
              <a:path w="1246101" h="5023226">
                <a:moveTo>
                  <a:pt x="0" y="5023227"/>
                </a:moveTo>
                <a:lnTo>
                  <a:pt x="1246102" y="5023227"/>
                </a:lnTo>
                <a:lnTo>
                  <a:pt x="1246102" y="0"/>
                </a:lnTo>
                <a:lnTo>
                  <a:pt x="0" y="0"/>
                </a:lnTo>
                <a:lnTo>
                  <a:pt x="0" y="5023227"/>
                </a:lnTo>
                <a:close/>
              </a:path>
            </a:pathLst>
          </a:custGeom>
          <a:blipFill>
            <a:blip r:embed="rId2"/>
            <a:stretch>
              <a:fillRect r="-303115"/>
            </a:stretch>
          </a:blipFill>
        </p:spPr>
      </p:sp>
      <p:sp>
        <p:nvSpPr>
          <p:cNvPr id="4" name="Freeform 4"/>
          <p:cNvSpPr/>
          <p:nvPr/>
        </p:nvSpPr>
        <p:spPr>
          <a:xfrm rot="-8100000" flipV="1">
            <a:off x="-932363" y="2979679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6" y="3698137"/>
                </a:lnTo>
                <a:lnTo>
                  <a:pt x="447476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l="-43930" r="-682511"/>
            </a:stretch>
          </a:blipFill>
        </p:spPr>
      </p:sp>
      <p:sp>
        <p:nvSpPr>
          <p:cNvPr id="5" name="Freeform 5"/>
          <p:cNvSpPr/>
          <p:nvPr/>
        </p:nvSpPr>
        <p:spPr>
          <a:xfrm rot="2801206" flipV="1">
            <a:off x="1829983" y="-899077"/>
            <a:ext cx="417677" cy="1732999"/>
          </a:xfrm>
          <a:custGeom>
            <a:avLst/>
            <a:gdLst/>
            <a:ahLst/>
            <a:cxnLst/>
            <a:rect l="l" t="t" r="r" b="b"/>
            <a:pathLst>
              <a:path w="417677" h="1732999">
                <a:moveTo>
                  <a:pt x="0" y="1732999"/>
                </a:moveTo>
                <a:lnTo>
                  <a:pt x="417677" y="1732999"/>
                </a:lnTo>
                <a:lnTo>
                  <a:pt x="417677" y="0"/>
                </a:lnTo>
                <a:lnTo>
                  <a:pt x="0" y="0"/>
                </a:lnTo>
                <a:lnTo>
                  <a:pt x="0" y="1732999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 l="-13976" r="-448917" b="-35665"/>
            </a:stretch>
          </a:blipFill>
        </p:spPr>
      </p:sp>
      <p:sp>
        <p:nvSpPr>
          <p:cNvPr id="6" name="Freeform 6"/>
          <p:cNvSpPr/>
          <p:nvPr/>
        </p:nvSpPr>
        <p:spPr>
          <a:xfrm rot="-8100000">
            <a:off x="6358152" y="4798927"/>
            <a:ext cx="6843564" cy="6048000"/>
          </a:xfrm>
          <a:custGeom>
            <a:avLst/>
            <a:gdLst/>
            <a:ahLst/>
            <a:cxnLst/>
            <a:rect l="l" t="t" r="r" b="b"/>
            <a:pathLst>
              <a:path w="6843564" h="6048000">
                <a:moveTo>
                  <a:pt x="0" y="0"/>
                </a:moveTo>
                <a:lnTo>
                  <a:pt x="6843565" y="0"/>
                </a:lnTo>
                <a:lnTo>
                  <a:pt x="6843565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100000">
            <a:off x="7372063" y="-3269045"/>
            <a:ext cx="6843564" cy="6048000"/>
          </a:xfrm>
          <a:custGeom>
            <a:avLst/>
            <a:gdLst/>
            <a:ahLst/>
            <a:cxnLst/>
            <a:rect l="l" t="t" r="r" b="b"/>
            <a:pathLst>
              <a:path w="6843564" h="6048000">
                <a:moveTo>
                  <a:pt x="0" y="0"/>
                </a:moveTo>
                <a:lnTo>
                  <a:pt x="6843564" y="0"/>
                </a:lnTo>
                <a:lnTo>
                  <a:pt x="6843564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19548" y="3330417"/>
            <a:ext cx="6024021" cy="1664936"/>
          </a:xfrm>
          <a:custGeom>
            <a:avLst/>
            <a:gdLst/>
            <a:ahLst/>
            <a:cxnLst/>
            <a:rect l="l" t="t" r="r" b="b"/>
            <a:pathLst>
              <a:path w="6024021" h="1664936">
                <a:moveTo>
                  <a:pt x="0" y="0"/>
                </a:moveTo>
                <a:lnTo>
                  <a:pt x="6024021" y="0"/>
                </a:lnTo>
                <a:lnTo>
                  <a:pt x="6024021" y="1664936"/>
                </a:lnTo>
                <a:lnTo>
                  <a:pt x="0" y="16649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0"/>
            </a:blip>
            <a:stretch>
              <a:fillRect t="-1106" b="-110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826317" y="5940824"/>
            <a:ext cx="6479299" cy="1790643"/>
          </a:xfrm>
          <a:custGeom>
            <a:avLst/>
            <a:gdLst/>
            <a:ahLst/>
            <a:cxnLst/>
            <a:rect l="l" t="t" r="r" b="b"/>
            <a:pathLst>
              <a:path w="6479299" h="1790643">
                <a:moveTo>
                  <a:pt x="0" y="0"/>
                </a:moveTo>
                <a:lnTo>
                  <a:pt x="6479299" y="0"/>
                </a:lnTo>
                <a:lnTo>
                  <a:pt x="6479299" y="1790643"/>
                </a:lnTo>
                <a:lnTo>
                  <a:pt x="0" y="1790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02759" y="5908679"/>
            <a:ext cx="4841102" cy="1706488"/>
          </a:xfrm>
          <a:custGeom>
            <a:avLst/>
            <a:gdLst/>
            <a:ahLst/>
            <a:cxnLst/>
            <a:rect l="l" t="t" r="r" b="b"/>
            <a:pathLst>
              <a:path w="4841102" h="1706488">
                <a:moveTo>
                  <a:pt x="0" y="0"/>
                </a:moveTo>
                <a:lnTo>
                  <a:pt x="4841102" y="0"/>
                </a:lnTo>
                <a:lnTo>
                  <a:pt x="4841102" y="1706488"/>
                </a:lnTo>
                <a:lnTo>
                  <a:pt x="0" y="1706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979972" y="3665181"/>
            <a:ext cx="6507807" cy="1802345"/>
            <a:chOff x="0" y="0"/>
            <a:chExt cx="2332251" cy="6459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32251" cy="645920"/>
            </a:xfrm>
            <a:custGeom>
              <a:avLst/>
              <a:gdLst/>
              <a:ahLst/>
              <a:cxnLst/>
              <a:rect l="l" t="t" r="r" b="b"/>
              <a:pathLst>
                <a:path w="2332251" h="645920">
                  <a:moveTo>
                    <a:pt x="0" y="0"/>
                  </a:moveTo>
                  <a:lnTo>
                    <a:pt x="2332251" y="0"/>
                  </a:lnTo>
                  <a:lnTo>
                    <a:pt x="2332251" y="645920"/>
                  </a:lnTo>
                  <a:lnTo>
                    <a:pt x="0" y="645920"/>
                  </a:lnTo>
                  <a:close/>
                </a:path>
              </a:pathLst>
            </a:custGeom>
            <a:solidFill>
              <a:srgbClr val="FFFDF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332251" cy="684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571781" y="4557066"/>
            <a:ext cx="871789" cy="871789"/>
          </a:xfrm>
          <a:custGeom>
            <a:avLst/>
            <a:gdLst/>
            <a:ahLst/>
            <a:cxnLst/>
            <a:rect l="l" t="t" r="r" b="b"/>
            <a:pathLst>
              <a:path w="871789" h="871789">
                <a:moveTo>
                  <a:pt x="0" y="0"/>
                </a:moveTo>
                <a:lnTo>
                  <a:pt x="871788" y="0"/>
                </a:lnTo>
                <a:lnTo>
                  <a:pt x="871788" y="871788"/>
                </a:lnTo>
                <a:lnTo>
                  <a:pt x="0" y="871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975100" y="3854450"/>
            <a:ext cx="6479299" cy="1682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8"/>
              </a:lnSpc>
            </a:pP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“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ผู้บริหารและเจ้าหน้าที่ของรัฐทุกคนในสังกั</a:t>
            </a:r>
            <a:r>
              <a:rPr lang="en-US" sz="1563" b="1" dirty="0" err="1">
                <a:latin typeface="Prompt Bold"/>
                <a:ea typeface="Prompt Bold"/>
                <a:cs typeface="Prompt Bold"/>
                <a:sym typeface="Prompt Bold"/>
              </a:rPr>
              <a:t>ด</a:t>
            </a:r>
            <a:r>
              <a:rPr lang="th-TH" sz="1563" b="1" dirty="0">
                <a:latin typeface="Prompt Bold"/>
                <a:ea typeface="Prompt Bold"/>
                <a:cs typeface="Prompt Bold"/>
                <a:sym typeface="Prompt Bold"/>
              </a:rPr>
              <a:t> องค์การบริหารส่วนตำบลสระแก้ว</a:t>
            </a:r>
            <a:endParaRPr lang="en-US" sz="1563" b="1" dirty="0"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2188"/>
              </a:lnSpc>
            </a:pP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พร้อมใจปฏิบัติหน้าที่อย่างเป็นธรรม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โปร่งใส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ตรวจสอบได้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และดำรงตน</a:t>
            </a:r>
            <a:endParaRPr lang="en-US" sz="156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2188"/>
              </a:lnSpc>
            </a:pP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เป็นแบบอย่างที่ดี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ไม่รับของขวัญ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ของกำนัล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และไม่เรียกรับผลประโยชน์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</a:t>
            </a:r>
            <a:b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</a:b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ทุกชนิดจากการปฏิบัติหน้าที่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ทั้งในขณะ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ก่อน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และหลังการปฏิบัติหน้าที่</a:t>
            </a:r>
            <a:endParaRPr lang="en-US" sz="156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2188"/>
              </a:lnSpc>
            </a:pP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56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ที่จะส่งผลให้เกิดการทุจริตและประพฤติมิชอบ</a:t>
            </a:r>
            <a:r>
              <a:rPr lang="en-US" sz="156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”</a:t>
            </a:r>
          </a:p>
          <a:p>
            <a:pPr algn="ctr">
              <a:lnSpc>
                <a:spcPts val="2188"/>
              </a:lnSpc>
            </a:pPr>
            <a:endParaRPr lang="en-US" sz="156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14546" y="2481054"/>
            <a:ext cx="6229314" cy="59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2"/>
              </a:lnSpc>
            </a:pPr>
            <a:r>
              <a:rPr lang="en-US" sz="4478" b="1" spc="237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ประกาศเจตนารมณ์</a:t>
            </a:r>
            <a:endParaRPr lang="en-US" sz="4478" b="1" spc="237" dirty="0">
              <a:solidFill>
                <a:srgbClr val="000000"/>
              </a:solidFill>
              <a:latin typeface="Bai Jamjuree Bold"/>
              <a:ea typeface="Bai Jamjuree Bold"/>
              <a:cs typeface="Bai Jamjuree Bold"/>
              <a:sym typeface="Bai Jamjure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352294" y="3263468"/>
            <a:ext cx="8404606" cy="42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“</a:t>
            </a:r>
            <a:r>
              <a:rPr lang="en-US" sz="2200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สุจริต</a:t>
            </a:r>
            <a:r>
              <a:rPr lang="en-US" sz="2200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โปร่งใส</a:t>
            </a:r>
            <a:r>
              <a:rPr lang="en-US" sz="2200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</a:t>
            </a:r>
            <a:r>
              <a:rPr lang="th-TH" sz="2200" b="1" dirty="0">
                <a:latin typeface="Bai Jamjuree Bold" panose="020B0604020202020204" charset="-34"/>
                <a:ea typeface="Prompt Bold"/>
                <a:cs typeface="Bai Jamjuree Bold" panose="020B0604020202020204" charset="-34"/>
                <a:sym typeface="Prompt Bold"/>
              </a:rPr>
              <a:t>องค์การบริหารส่วนตำบล</a:t>
            </a:r>
            <a:r>
              <a:rPr lang="th-TH" sz="2200" b="1" dirty="0">
                <a:latin typeface="Bai Jamjuree Bold"/>
                <a:ea typeface="Bai Jamjuree Bold"/>
                <a:cs typeface="Bai Jamjuree Bold"/>
                <a:sym typeface="Bai Jamjuree Bold"/>
              </a:rPr>
              <a:t>สระแก้ว</a:t>
            </a:r>
            <a:r>
              <a:rPr lang="en-US" sz="2200" b="1" dirty="0">
                <a:latin typeface="Bai Jamjuree Bold"/>
                <a:ea typeface="Bai Jamjuree Bold"/>
                <a:cs typeface="Bai Jamjuree Bold"/>
                <a:sym typeface="Bai Jamjure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ใสสะอาด</a:t>
            </a:r>
            <a:r>
              <a:rPr lang="en-US" sz="2200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๒๕๖๙”</a:t>
            </a:r>
          </a:p>
        </p:txBody>
      </p:sp>
      <p:sp>
        <p:nvSpPr>
          <p:cNvPr id="19" name="Freeform 19"/>
          <p:cNvSpPr/>
          <p:nvPr/>
        </p:nvSpPr>
        <p:spPr>
          <a:xfrm>
            <a:off x="2629578" y="1100433"/>
            <a:ext cx="2226732" cy="2223949"/>
          </a:xfrm>
          <a:custGeom>
            <a:avLst/>
            <a:gdLst/>
            <a:ahLst/>
            <a:cxnLst/>
            <a:rect l="l" t="t" r="r" b="b"/>
            <a:pathLst>
              <a:path w="2226732" h="2223949">
                <a:moveTo>
                  <a:pt x="0" y="0"/>
                </a:moveTo>
                <a:lnTo>
                  <a:pt x="2226732" y="0"/>
                </a:lnTo>
                <a:lnTo>
                  <a:pt x="2226732" y="2223948"/>
                </a:lnTo>
                <a:lnTo>
                  <a:pt x="0" y="22239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1000"/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730523">
            <a:off x="2991501" y="1497697"/>
            <a:ext cx="1355185" cy="1245077"/>
          </a:xfrm>
          <a:custGeom>
            <a:avLst/>
            <a:gdLst/>
            <a:ahLst/>
            <a:cxnLst/>
            <a:rect l="l" t="t" r="r" b="b"/>
            <a:pathLst>
              <a:path w="1355185" h="1245077">
                <a:moveTo>
                  <a:pt x="0" y="0"/>
                </a:moveTo>
                <a:lnTo>
                  <a:pt x="1355185" y="0"/>
                </a:lnTo>
                <a:lnTo>
                  <a:pt x="1355185" y="1245076"/>
                </a:lnTo>
                <a:lnTo>
                  <a:pt x="0" y="12450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163989" y="432150"/>
            <a:ext cx="2177612" cy="91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  <a:spcBef>
                <a:spcPct val="0"/>
              </a:spcBef>
            </a:pPr>
            <a:r>
              <a:rPr lang="en-US" sz="5280" b="1" dirty="0" err="1">
                <a:solidFill>
                  <a:srgbClr val="1F1A17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Phongphrai Bold"/>
                <a:ea typeface="Phongphrai Bold"/>
                <a:cs typeface="Phongphrai Bold"/>
                <a:sym typeface="Phongphrai Bold"/>
              </a:rPr>
              <a:t>งดรับ</a:t>
            </a:r>
            <a:endParaRPr lang="en-US" sz="5280" b="1" dirty="0">
              <a:solidFill>
                <a:srgbClr val="1F1A17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Phongphrai Bold"/>
              <a:ea typeface="Phongphrai Bold"/>
              <a:cs typeface="Phongphrai Bold"/>
              <a:sym typeface="Phongphrai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923611" y="1153985"/>
            <a:ext cx="2056402" cy="86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0"/>
              </a:lnSpc>
              <a:spcBef>
                <a:spcPct val="0"/>
              </a:spcBef>
            </a:pPr>
            <a:r>
              <a:rPr lang="en-US" sz="4986" b="1" dirty="0" err="1">
                <a:solidFill>
                  <a:srgbClr val="121312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Phongphrai Bold"/>
                <a:ea typeface="Phongphrai Bold"/>
                <a:cs typeface="Phongphrai Bold"/>
                <a:sym typeface="Phongphrai Bold"/>
              </a:rPr>
              <a:t>งดให้</a:t>
            </a:r>
            <a:endParaRPr lang="en-US" sz="4986" b="1" dirty="0">
              <a:solidFill>
                <a:srgbClr val="121312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Phongphrai Bold"/>
              <a:ea typeface="Phongphrai Bold"/>
              <a:cs typeface="Phongphrai Bold"/>
              <a:sym typeface="Phongphrai Bold"/>
            </a:endParaRPr>
          </a:p>
        </p:txBody>
      </p:sp>
      <p:sp>
        <p:nvSpPr>
          <p:cNvPr id="24" name="Freeform 24"/>
          <p:cNvSpPr/>
          <p:nvPr/>
        </p:nvSpPr>
        <p:spPr>
          <a:xfrm rot="10737724">
            <a:off x="4026847" y="3726991"/>
            <a:ext cx="871789" cy="871789"/>
          </a:xfrm>
          <a:custGeom>
            <a:avLst/>
            <a:gdLst/>
            <a:ahLst/>
            <a:cxnLst/>
            <a:rect l="l" t="t" r="r" b="b"/>
            <a:pathLst>
              <a:path w="871789" h="871789">
                <a:moveTo>
                  <a:pt x="0" y="0"/>
                </a:moveTo>
                <a:lnTo>
                  <a:pt x="871788" y="0"/>
                </a:lnTo>
                <a:lnTo>
                  <a:pt x="871788" y="871788"/>
                </a:lnTo>
                <a:lnTo>
                  <a:pt x="0" y="871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5222078" y="1033758"/>
            <a:ext cx="1165841" cy="1123447"/>
          </a:xfrm>
          <a:custGeom>
            <a:avLst/>
            <a:gdLst/>
            <a:ahLst/>
            <a:cxnLst/>
            <a:rect l="l" t="t" r="r" b="b"/>
            <a:pathLst>
              <a:path w="1165841" h="1123447">
                <a:moveTo>
                  <a:pt x="1165841" y="0"/>
                </a:moveTo>
                <a:lnTo>
                  <a:pt x="0" y="0"/>
                </a:lnTo>
                <a:lnTo>
                  <a:pt x="0" y="1123446"/>
                </a:lnTo>
                <a:lnTo>
                  <a:pt x="1165841" y="1123446"/>
                </a:lnTo>
                <a:lnTo>
                  <a:pt x="116584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8100000" flipH="1">
            <a:off x="2513876" y="-1386143"/>
            <a:ext cx="1101570" cy="3545504"/>
          </a:xfrm>
          <a:custGeom>
            <a:avLst/>
            <a:gdLst/>
            <a:ahLst/>
            <a:cxnLst/>
            <a:rect l="l" t="t" r="r" b="b"/>
            <a:pathLst>
              <a:path w="1101570" h="3545504">
                <a:moveTo>
                  <a:pt x="1101569" y="0"/>
                </a:moveTo>
                <a:lnTo>
                  <a:pt x="0" y="0"/>
                </a:lnTo>
                <a:lnTo>
                  <a:pt x="0" y="3545504"/>
                </a:lnTo>
                <a:lnTo>
                  <a:pt x="1101569" y="3545504"/>
                </a:lnTo>
                <a:lnTo>
                  <a:pt x="1101569" y="0"/>
                </a:lnTo>
                <a:close/>
              </a:path>
            </a:pathLst>
          </a:custGeom>
          <a:blipFill>
            <a:blip r:embed="rId16"/>
            <a:stretch>
              <a:fillRect l="-58718" t="-24796" r="-244396" b="-449"/>
            </a:stretch>
          </a:blipFill>
        </p:spPr>
      </p:sp>
      <p:sp>
        <p:nvSpPr>
          <p:cNvPr id="27" name="Freeform 27"/>
          <p:cNvSpPr/>
          <p:nvPr/>
        </p:nvSpPr>
        <p:spPr>
          <a:xfrm rot="-8100000" flipH="1">
            <a:off x="2029497" y="-2449051"/>
            <a:ext cx="1101570" cy="3545504"/>
          </a:xfrm>
          <a:custGeom>
            <a:avLst/>
            <a:gdLst/>
            <a:ahLst/>
            <a:cxnLst/>
            <a:rect l="l" t="t" r="r" b="b"/>
            <a:pathLst>
              <a:path w="1101570" h="3545504">
                <a:moveTo>
                  <a:pt x="1101570" y="0"/>
                </a:moveTo>
                <a:lnTo>
                  <a:pt x="0" y="0"/>
                </a:lnTo>
                <a:lnTo>
                  <a:pt x="0" y="3545504"/>
                </a:lnTo>
                <a:lnTo>
                  <a:pt x="1101570" y="3545504"/>
                </a:lnTo>
                <a:lnTo>
                  <a:pt x="1101570" y="0"/>
                </a:lnTo>
                <a:close/>
              </a:path>
            </a:pathLst>
          </a:custGeom>
          <a:blipFill>
            <a:blip r:embed="rId17"/>
            <a:stretch>
              <a:fillRect l="-58718" t="-24796" r="-244396" b="-449"/>
            </a:stretch>
          </a:blipFill>
        </p:spPr>
      </p:sp>
      <p:sp>
        <p:nvSpPr>
          <p:cNvPr id="28" name="Freeform 28"/>
          <p:cNvSpPr/>
          <p:nvPr/>
        </p:nvSpPr>
        <p:spPr>
          <a:xfrm rot="-8100000" flipV="1">
            <a:off x="177736" y="2946917"/>
            <a:ext cx="1246101" cy="4050365"/>
          </a:xfrm>
          <a:custGeom>
            <a:avLst/>
            <a:gdLst/>
            <a:ahLst/>
            <a:cxnLst/>
            <a:rect l="l" t="t" r="r" b="b"/>
            <a:pathLst>
              <a:path w="1246101" h="4050365">
                <a:moveTo>
                  <a:pt x="0" y="4050365"/>
                </a:moveTo>
                <a:lnTo>
                  <a:pt x="1246102" y="4050365"/>
                </a:lnTo>
                <a:lnTo>
                  <a:pt x="1246102" y="0"/>
                </a:lnTo>
                <a:lnTo>
                  <a:pt x="0" y="0"/>
                </a:lnTo>
                <a:lnTo>
                  <a:pt x="0" y="4050365"/>
                </a:lnTo>
                <a:close/>
              </a:path>
            </a:pathLst>
          </a:custGeom>
          <a:blipFill>
            <a:blip r:embed="rId18"/>
            <a:stretch>
              <a:fillRect t="-40402" r="-372460" b="-4951"/>
            </a:stretch>
          </a:blipFill>
        </p:spPr>
      </p:sp>
      <p:sp>
        <p:nvSpPr>
          <p:cNvPr id="29" name="Freeform 29"/>
          <p:cNvSpPr/>
          <p:nvPr/>
        </p:nvSpPr>
        <p:spPr>
          <a:xfrm rot="-8100000">
            <a:off x="698404" y="-876096"/>
            <a:ext cx="417677" cy="1671795"/>
          </a:xfrm>
          <a:custGeom>
            <a:avLst/>
            <a:gdLst/>
            <a:ahLst/>
            <a:cxnLst/>
            <a:rect l="l" t="t" r="r" b="b"/>
            <a:pathLst>
              <a:path w="417677" h="1671795">
                <a:moveTo>
                  <a:pt x="0" y="0"/>
                </a:moveTo>
                <a:lnTo>
                  <a:pt x="417677" y="0"/>
                </a:lnTo>
                <a:lnTo>
                  <a:pt x="417677" y="1671795"/>
                </a:lnTo>
                <a:lnTo>
                  <a:pt x="0" y="167179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59000"/>
            </a:blip>
            <a:stretch>
              <a:fillRect l="-11717" r="-431297" b="-35665"/>
            </a:stretch>
          </a:blipFill>
        </p:spPr>
      </p:sp>
      <p:sp>
        <p:nvSpPr>
          <p:cNvPr id="30" name="Freeform 30"/>
          <p:cNvSpPr/>
          <p:nvPr/>
        </p:nvSpPr>
        <p:spPr>
          <a:xfrm rot="-8100000" flipV="1">
            <a:off x="736373" y="3981872"/>
            <a:ext cx="453790" cy="4050365"/>
          </a:xfrm>
          <a:custGeom>
            <a:avLst/>
            <a:gdLst/>
            <a:ahLst/>
            <a:cxnLst/>
            <a:rect l="l" t="t" r="r" b="b"/>
            <a:pathLst>
              <a:path w="453790" h="4050365">
                <a:moveTo>
                  <a:pt x="0" y="4050366"/>
                </a:moveTo>
                <a:lnTo>
                  <a:pt x="453790" y="4050366"/>
                </a:lnTo>
                <a:lnTo>
                  <a:pt x="453790" y="0"/>
                </a:lnTo>
                <a:lnTo>
                  <a:pt x="0" y="0"/>
                </a:lnTo>
                <a:lnTo>
                  <a:pt x="0" y="4050366"/>
                </a:lnTo>
                <a:close/>
              </a:path>
            </a:pathLst>
          </a:custGeom>
          <a:blipFill>
            <a:blip r:embed="rId18"/>
            <a:stretch>
              <a:fillRect l="-174598" t="-40402" r="-1022773" b="-4951"/>
            </a:stretch>
          </a:blipFill>
        </p:spPr>
      </p:sp>
      <p:sp>
        <p:nvSpPr>
          <p:cNvPr id="31" name="Freeform 31"/>
          <p:cNvSpPr/>
          <p:nvPr/>
        </p:nvSpPr>
        <p:spPr>
          <a:xfrm rot="-8100000" flipV="1">
            <a:off x="513385" y="5692509"/>
            <a:ext cx="787714" cy="2485761"/>
          </a:xfrm>
          <a:custGeom>
            <a:avLst/>
            <a:gdLst/>
            <a:ahLst/>
            <a:cxnLst/>
            <a:rect l="l" t="t" r="r" b="b"/>
            <a:pathLst>
              <a:path w="787714" h="2485761">
                <a:moveTo>
                  <a:pt x="0" y="2485761"/>
                </a:moveTo>
                <a:lnTo>
                  <a:pt x="787715" y="2485761"/>
                </a:lnTo>
                <a:lnTo>
                  <a:pt x="787715" y="0"/>
                </a:lnTo>
                <a:lnTo>
                  <a:pt x="0" y="0"/>
                </a:lnTo>
                <a:lnTo>
                  <a:pt x="0" y="2485761"/>
                </a:lnTo>
                <a:close/>
              </a:path>
            </a:pathLst>
          </a:custGeom>
          <a:blipFill>
            <a:blip r:embed="rId18"/>
            <a:stretch>
              <a:fillRect l="-60057" t="-65832" r="-587337" b="-71010"/>
            </a:stretch>
          </a:blipFill>
        </p:spPr>
      </p:sp>
      <p:sp>
        <p:nvSpPr>
          <p:cNvPr id="32" name="Freeform 32"/>
          <p:cNvSpPr/>
          <p:nvPr/>
        </p:nvSpPr>
        <p:spPr>
          <a:xfrm rot="-8100000" flipV="1">
            <a:off x="1504186" y="5497784"/>
            <a:ext cx="1287194" cy="3224602"/>
          </a:xfrm>
          <a:custGeom>
            <a:avLst/>
            <a:gdLst/>
            <a:ahLst/>
            <a:cxnLst/>
            <a:rect l="l" t="t" r="r" b="b"/>
            <a:pathLst>
              <a:path w="1287194" h="3224602">
                <a:moveTo>
                  <a:pt x="0" y="3224602"/>
                </a:moveTo>
                <a:lnTo>
                  <a:pt x="1287194" y="3224602"/>
                </a:lnTo>
                <a:lnTo>
                  <a:pt x="1287194" y="0"/>
                </a:lnTo>
                <a:lnTo>
                  <a:pt x="0" y="0"/>
                </a:lnTo>
                <a:lnTo>
                  <a:pt x="0" y="3224602"/>
                </a:lnTo>
                <a:close/>
              </a:path>
            </a:pathLst>
          </a:custGeom>
          <a:blipFill>
            <a:blip r:embed="rId18"/>
            <a:stretch>
              <a:fillRect t="-52617" r="-366954" b="-33780"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33" name="Freeform 33"/>
          <p:cNvSpPr/>
          <p:nvPr/>
        </p:nvSpPr>
        <p:spPr>
          <a:xfrm rot="-8100000" flipV="1">
            <a:off x="487616" y="5692509"/>
            <a:ext cx="787714" cy="2485761"/>
          </a:xfrm>
          <a:custGeom>
            <a:avLst/>
            <a:gdLst/>
            <a:ahLst/>
            <a:cxnLst/>
            <a:rect l="l" t="t" r="r" b="b"/>
            <a:pathLst>
              <a:path w="787714" h="2485761">
                <a:moveTo>
                  <a:pt x="0" y="2485761"/>
                </a:moveTo>
                <a:lnTo>
                  <a:pt x="787714" y="2485761"/>
                </a:lnTo>
                <a:lnTo>
                  <a:pt x="787714" y="0"/>
                </a:lnTo>
                <a:lnTo>
                  <a:pt x="0" y="0"/>
                </a:lnTo>
                <a:lnTo>
                  <a:pt x="0" y="2485761"/>
                </a:lnTo>
                <a:close/>
              </a:path>
            </a:pathLst>
          </a:custGeom>
          <a:blipFill>
            <a:blip r:embed="rId18"/>
            <a:stretch>
              <a:fillRect l="-60057" t="-65832" r="-587337" b="-71010"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65100" y="7156908"/>
            <a:ext cx="4674371" cy="370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th-TH" sz="3800" b="1" dirty="0">
                <a:latin typeface="TH SarabunPSK" panose="020B0500040200020003" pitchFamily="34" charset="-34"/>
                <a:ea typeface="Virtual"/>
                <a:cs typeface="TH SarabunPSK" panose="020B0500040200020003" pitchFamily="34" charset="-34"/>
                <a:sym typeface="Virtual"/>
              </a:rPr>
              <a:t>องค์การบริหารส่วนตำบลสระแก้ว</a:t>
            </a:r>
          </a:p>
        </p:txBody>
      </p:sp>
      <p:sp>
        <p:nvSpPr>
          <p:cNvPr id="35" name="Freeform 35"/>
          <p:cNvSpPr/>
          <p:nvPr/>
        </p:nvSpPr>
        <p:spPr>
          <a:xfrm rot="-8100000" flipV="1">
            <a:off x="-565777" y="2225394"/>
            <a:ext cx="453790" cy="2376844"/>
          </a:xfrm>
          <a:custGeom>
            <a:avLst/>
            <a:gdLst/>
            <a:ahLst/>
            <a:cxnLst/>
            <a:rect l="l" t="t" r="r" b="b"/>
            <a:pathLst>
              <a:path w="453790" h="2376844">
                <a:moveTo>
                  <a:pt x="0" y="2376843"/>
                </a:moveTo>
                <a:lnTo>
                  <a:pt x="453789" y="2376843"/>
                </a:lnTo>
                <a:lnTo>
                  <a:pt x="453789" y="0"/>
                </a:lnTo>
                <a:lnTo>
                  <a:pt x="0" y="0"/>
                </a:lnTo>
                <a:lnTo>
                  <a:pt x="0" y="2376843"/>
                </a:lnTo>
                <a:close/>
              </a:path>
            </a:pathLst>
          </a:custGeom>
          <a:blipFill>
            <a:blip r:embed="rId18"/>
            <a:stretch>
              <a:fillRect l="-174598" t="-68848" r="-1022773" b="-78846"/>
            </a:stretch>
          </a:blipFill>
        </p:spPr>
      </p:sp>
      <p:sp>
        <p:nvSpPr>
          <p:cNvPr id="36" name="Freeform 36"/>
          <p:cNvSpPr/>
          <p:nvPr/>
        </p:nvSpPr>
        <p:spPr>
          <a:xfrm rot="2770018" flipV="1">
            <a:off x="2202353" y="-2324364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7" y="3698137"/>
                </a:lnTo>
                <a:lnTo>
                  <a:pt x="447477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20">
              <a:alphaModFix amt="68000"/>
            </a:blip>
            <a:stretch>
              <a:fillRect l="-43930" r="-682511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-879308" y="832814"/>
            <a:ext cx="6870070" cy="603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82"/>
              </a:lnSpc>
            </a:pPr>
            <a:r>
              <a:rPr lang="en-US" sz="23899" dirty="0">
                <a:solidFill>
                  <a:srgbClr val="000000"/>
                </a:solidFill>
                <a:latin typeface="Arapey Bold"/>
                <a:ea typeface="Arapey Bold"/>
                <a:cs typeface="Arapey Bold"/>
                <a:sym typeface="Arapey Bold"/>
              </a:rPr>
              <a:t>  </a:t>
            </a:r>
            <a:r>
              <a:rPr lang="en-US" sz="23899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pey Bold"/>
                <a:ea typeface="Arapey Bold"/>
                <a:cs typeface="Arapey Bold"/>
                <a:sym typeface="Arapey Bold"/>
              </a:rPr>
              <a:t>N </a:t>
            </a:r>
          </a:p>
          <a:p>
            <a:pPr algn="ctr">
              <a:lnSpc>
                <a:spcPts val="11929"/>
              </a:lnSpc>
            </a:pPr>
            <a:r>
              <a:rPr lang="en-US" sz="12298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pey Bold"/>
                <a:ea typeface="Arapey Bold"/>
                <a:cs typeface="Arapey Bold"/>
                <a:sym typeface="Arapey Bold"/>
              </a:rPr>
              <a:t>Gift </a:t>
            </a:r>
          </a:p>
          <a:p>
            <a:pPr algn="ctr">
              <a:lnSpc>
                <a:spcPts val="11929"/>
              </a:lnSpc>
            </a:pPr>
            <a:r>
              <a:rPr lang="en-US" sz="12298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apey Bold"/>
                <a:ea typeface="Arapey Bold"/>
                <a:cs typeface="Arapey Bold"/>
                <a:sym typeface="Arapey Bold"/>
              </a:rPr>
              <a:t>Policy</a:t>
            </a:r>
          </a:p>
        </p:txBody>
      </p:sp>
      <p:sp>
        <p:nvSpPr>
          <p:cNvPr id="38" name="Freeform 38"/>
          <p:cNvSpPr/>
          <p:nvPr/>
        </p:nvSpPr>
        <p:spPr>
          <a:xfrm rot="2770018" flipV="1">
            <a:off x="4602579" y="-2055612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7" y="3698137"/>
                </a:lnTo>
                <a:lnTo>
                  <a:pt x="447477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21">
              <a:alphaModFix amt="68000"/>
            </a:blip>
            <a:stretch>
              <a:fillRect l="-43930" r="-682511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555727" y="1058843"/>
            <a:ext cx="2226732" cy="2223949"/>
          </a:xfrm>
          <a:custGeom>
            <a:avLst/>
            <a:gdLst/>
            <a:ahLst/>
            <a:cxnLst/>
            <a:rect l="l" t="t" r="r" b="b"/>
            <a:pathLst>
              <a:path w="2226732" h="2223949">
                <a:moveTo>
                  <a:pt x="0" y="0"/>
                </a:moveTo>
                <a:lnTo>
                  <a:pt x="2226732" y="0"/>
                </a:lnTo>
                <a:lnTo>
                  <a:pt x="2226732" y="2223949"/>
                </a:lnTo>
                <a:lnTo>
                  <a:pt x="0" y="22239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120720" y="124347"/>
            <a:ext cx="786522" cy="786522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2"/>
              <a:stretch>
                <a:fillRect l="-31395" r="-31395"/>
              </a:stretch>
            </a:blipFill>
          </p:spPr>
        </p:sp>
      </p:grpSp>
      <p:sp>
        <p:nvSpPr>
          <p:cNvPr id="45" name="TextBox 53">
            <a:extLst>
              <a:ext uri="{FF2B5EF4-FFF2-40B4-BE49-F238E27FC236}">
                <a16:creationId xmlns:a16="http://schemas.microsoft.com/office/drawing/2014/main" id="{4EC03CE4-BB55-47FD-B0EE-A0E78D9B5AF5}"/>
              </a:ext>
            </a:extLst>
          </p:cNvPr>
          <p:cNvSpPr txBox="1"/>
          <p:nvPr/>
        </p:nvSpPr>
        <p:spPr>
          <a:xfrm>
            <a:off x="6382749" y="5470317"/>
            <a:ext cx="3730228" cy="822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th-TH" sz="1599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นางทวินันท์  พรมมี</a:t>
            </a:r>
            <a:br>
              <a:rPr lang="th-TH" sz="1599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</a:br>
            <a:r>
              <a:rPr lang="th-TH" sz="1599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ปลัดองค์การบริหารส่วนตำบล ปฏิบัติหน้าที่</a:t>
            </a:r>
            <a:br>
              <a:rPr lang="th-TH" sz="1599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</a:br>
            <a:r>
              <a:rPr lang="th-TH" sz="1599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นายกองค์การบริหารส่วนตำบลสระแก้ว</a:t>
            </a:r>
            <a:endParaRPr lang="en-US" sz="1599" b="1" dirty="0"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DB0779D-B1FC-665F-021A-B46AE5E43F3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231" y="125489"/>
            <a:ext cx="1925469" cy="180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118</Words>
  <Application>Microsoft Office PowerPoint</Application>
  <PresentationFormat>กำหนดเอง</PresentationFormat>
  <Paragraphs>13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0" baseType="lpstr">
      <vt:lpstr>Arapey Bold</vt:lpstr>
      <vt:lpstr>Calibri</vt:lpstr>
      <vt:lpstr>Arial</vt:lpstr>
      <vt:lpstr>Bai Jamjuree Bold</vt:lpstr>
      <vt:lpstr>Montserrat Classic Bold</vt:lpstr>
      <vt:lpstr>Phongphrai Bold</vt:lpstr>
      <vt:lpstr>Prompt Bold</vt:lpstr>
      <vt:lpstr>TH SarabunPSK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Gold Dynamic Award Certificate</dc:title>
  <dc:creator>HR BUM</dc:creator>
  <cp:lastModifiedBy>user</cp:lastModifiedBy>
  <cp:revision>27</cp:revision>
  <cp:lastPrinted>2026-01-05T03:15:32Z</cp:lastPrinted>
  <dcterms:created xsi:type="dcterms:W3CDTF">2006-08-16T00:00:00Z</dcterms:created>
  <dcterms:modified xsi:type="dcterms:W3CDTF">2026-01-05T03:29:17Z</dcterms:modified>
  <dc:identifier>DAFuZC71mS0</dc:identifier>
</cp:coreProperties>
</file>